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8" r:id="rId5"/>
    <p:sldId id="259" r:id="rId6"/>
    <p:sldId id="260" r:id="rId7"/>
    <p:sldId id="269" r:id="rId8"/>
    <p:sldId id="261" r:id="rId9"/>
    <p:sldId id="267" r:id="rId10"/>
    <p:sldId id="270" r:id="rId11"/>
    <p:sldId id="271" r:id="rId12"/>
    <p:sldId id="272" r:id="rId13"/>
    <p:sldId id="273" r:id="rId14"/>
    <p:sldId id="274" r:id="rId15"/>
    <p:sldId id="262" r:id="rId16"/>
    <p:sldId id="275" r:id="rId17"/>
    <p:sldId id="276" r:id="rId18"/>
    <p:sldId id="277" r:id="rId19"/>
    <p:sldId id="26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A6E3F-9F9B-45E6-9517-EB90A3828065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E47F8-5618-4276-9997-6B0C123C0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F90EB-EC1D-4EE2-BD08-87EC60579524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174B5-0191-4592-BEEF-C860060CA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5D743-AC1F-4CA1-B709-F8951B713CED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BCD31-4B8B-4DE7-B0BB-DE95DAE63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490EC62-14C3-4349-B984-E70DEBC34699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CE55053-C982-4949-AFAE-45152CEAE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705D7-6946-4DEE-8A68-F8805B534308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62AA4-FC7C-413B-BFE3-78A00A7FD2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385A-B0A4-4C5D-A021-FEF552E7E762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7400F-750F-4B1F-A609-38AEF18D7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B367-F88B-498B-9E93-600C8BB31151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E87F5-E874-4C34-A7E8-288CF3C40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9719CCE-AF41-47DF-86BE-1B133FF6043C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191A7C-FD0B-4266-A073-D546BA9AD3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2352A-2A06-4C28-9686-76BEE5EDC75F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C1412-53B3-4C5B-B2C7-470820793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673B0E3-EC65-49C4-9559-24B1ACFF87EA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9E5BE6E-BCC4-4BA1-A7C0-F6E235F7D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EF5F04B-7DE3-4809-91EB-C5B94F2B0F08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BB0208-3FC2-455E-A452-E1957E027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90E12D-783E-4424-9150-F106A26D87F9}" type="datetimeFigureOut">
              <a:rPr lang="ru-RU"/>
              <a:pPr>
                <a:defRPr/>
              </a:pPr>
              <a:t>07.06.2018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81A872-3256-4BAA-B98A-5171785F7D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8" r:id="rId4"/>
    <p:sldLayoutId id="2147483679" r:id="rId5"/>
    <p:sldLayoutId id="2147483686" r:id="rId6"/>
    <p:sldLayoutId id="2147483680" r:id="rId7"/>
    <p:sldLayoutId id="2147483687" r:id="rId8"/>
    <p:sldLayoutId id="2147483688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500438"/>
            <a:ext cx="9144000" cy="335756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350043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17500" y="1190625"/>
            <a:ext cx="1820863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rPr>
              <a:t>http://www.zel-obr.ucoz.ru/</a:t>
            </a:r>
            <a:endParaRPr lang="ru-RU" sz="1100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5275" y="304800"/>
            <a:ext cx="809625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Муниципальное учреждение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«Управление образования Исполнительного комитета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Зеленодольского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 муниципального района Республики Татарстан»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МОУ «СОШ №4 ЗМР РТ»  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43813" y="3463925"/>
            <a:ext cx="1500187" cy="936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" name="Рисунок 19" descr="f19.jpg"/>
          <p:cNvPicPr>
            <a:picLocks noChangeAspect="1"/>
          </p:cNvPicPr>
          <p:nvPr/>
        </p:nvPicPr>
        <p:blipFill>
          <a:blip r:embed="rId2" cstate="print"/>
          <a:srcRect l="13259" r="12405"/>
          <a:stretch>
            <a:fillRect/>
          </a:stretch>
        </p:blipFill>
        <p:spPr>
          <a:xfrm>
            <a:off x="4559121" y="3629820"/>
            <a:ext cx="2846230" cy="2871677"/>
          </a:xfrm>
          <a:prstGeom prst="ellipse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44513" y="1511300"/>
            <a:ext cx="798195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Информационная безопасность детей и подростков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в сети Интернет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Формирование цивилизованной и толерантной информационной среды для детей и подростков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в сети Интернет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201" name="TextBox 27"/>
          <p:cNvSpPr txBox="1">
            <a:spLocks noChangeArrowheads="1"/>
          </p:cNvSpPr>
          <p:nvPr/>
        </p:nvSpPr>
        <p:spPr bwMode="auto">
          <a:xfrm>
            <a:off x="95250" y="6469063"/>
            <a:ext cx="38862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solidFill>
                  <a:schemeClr val="bg1"/>
                </a:solidFill>
                <a:latin typeface="Century Schoolbook" pitchFamily="18" charset="0"/>
              </a:rPr>
              <a:t>©</a:t>
            </a:r>
            <a:r>
              <a:rPr lang="en-US" sz="110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ru-RU" sz="1100">
                <a:solidFill>
                  <a:schemeClr val="bg1"/>
                </a:solidFill>
                <a:latin typeface="Century Schoolbook" pitchFamily="18" charset="0"/>
              </a:rPr>
              <a:t>Управление образования, 2011</a:t>
            </a:r>
            <a:r>
              <a:rPr lang="en-US" sz="1100">
                <a:solidFill>
                  <a:schemeClr val="bg1"/>
                </a:solidFill>
                <a:latin typeface="Century Schoolbook" pitchFamily="18" charset="0"/>
              </a:rPr>
              <a:t> </a:t>
            </a:r>
            <a:endParaRPr lang="ru-RU" sz="1100">
              <a:solidFill>
                <a:schemeClr val="bg1"/>
              </a:solidFill>
              <a:latin typeface="Century Schoolbook" pitchFamily="18" charset="0"/>
            </a:endParaRPr>
          </a:p>
        </p:txBody>
      </p:sp>
      <p:pic>
        <p:nvPicPr>
          <p:cNvPr id="19" name="Рисунок 18" descr="IMG_7105.jpg"/>
          <p:cNvPicPr>
            <a:picLocks noChangeAspect="1"/>
          </p:cNvPicPr>
          <p:nvPr/>
        </p:nvPicPr>
        <p:blipFill>
          <a:blip r:embed="rId3" cstate="print"/>
          <a:srcRect l="11765" r="12684"/>
          <a:stretch>
            <a:fillRect/>
          </a:stretch>
        </p:blipFill>
        <p:spPr>
          <a:xfrm>
            <a:off x="1783724" y="3605278"/>
            <a:ext cx="2955701" cy="2934126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Согласно последней статистике: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7411" name="Содержимое 3"/>
          <p:cNvSpPr>
            <a:spLocks noGrp="1"/>
          </p:cNvSpPr>
          <p:nvPr>
            <p:ph sz="quarter" idx="1"/>
          </p:nvPr>
        </p:nvSpPr>
        <p:spPr>
          <a:xfrm>
            <a:off x="282575" y="1187450"/>
            <a:ext cx="8591550" cy="4873625"/>
          </a:xfrm>
        </p:spPr>
        <p:txBody>
          <a:bodyPr/>
          <a:lstStyle/>
          <a:p>
            <a:r>
              <a:rPr lang="ru-RU" smtClean="0"/>
              <a:t>около 50% детей выходят в Сеть без контроля взрослых;</a:t>
            </a:r>
          </a:p>
          <a:p>
            <a:r>
              <a:rPr lang="ru-RU" smtClean="0"/>
              <a:t>28% из вышедших в Интернет детей "серфят" в поисках "клубнички";</a:t>
            </a:r>
            <a:br>
              <a:rPr lang="ru-RU" smtClean="0"/>
            </a:br>
            <a:r>
              <a:rPr lang="ru-RU" smtClean="0"/>
              <a:t>19% детей иногда посещают порносайты;</a:t>
            </a:r>
          </a:p>
          <a:p>
            <a:r>
              <a:rPr lang="ru-RU" smtClean="0"/>
              <a:t>38% детей просматривают страницы о насилии; </a:t>
            </a:r>
          </a:p>
          <a:p>
            <a:r>
              <a:rPr lang="ru-RU" smtClean="0"/>
              <a:t>16% детей просматривают страницы с расистским содержимым;</a:t>
            </a:r>
          </a:p>
          <a:p>
            <a:r>
              <a:rPr lang="ru-RU" smtClean="0"/>
              <a:t>26% детей участвуют в чатах на взрослые темы.</a:t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Продолжая статистику: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60363" y="1068388"/>
            <a:ext cx="8435975" cy="5332412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Уже в 2001 году 25% пятилетних детей в США пользовались Интернетом.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Эта цифра достигает 75% среди детей возраста 15–17 лет.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В 2004 году Интернетом пользовалось больше детей, чем взрослых.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Дети опережают взрослых по количеству времени, которое они проводят в Интернете.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Конкретные данные указывают на то, что только в возрасте между 8 и 13 годами дети составляют половину общего числа пользователей Интернета.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Большинство из них выходит в Сеть из дома и самыми частыми их занятиями являются </a:t>
            </a:r>
            <a:r>
              <a:rPr lang="ru-RU" dirty="0" err="1" smtClean="0"/>
              <a:t>браузинг</a:t>
            </a:r>
            <a:r>
              <a:rPr lang="ru-RU" dirty="0" smtClean="0"/>
              <a:t>, чаты и онлайновые игры.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44% детей подвергались сексуальным домогательствам в Интернете.</a:t>
            </a:r>
            <a:br>
              <a:rPr lang="ru-RU" dirty="0" smtClean="0"/>
            </a:br>
            <a:r>
              <a:rPr lang="ru-RU" dirty="0" smtClean="0"/>
              <a:t>В других случаях, воздействие может принимать форму оскорблений со стороны других интернет–пользователей или почтовых сообщений с оскорбительным содержанием.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</a:rPr>
              <a:t>Тревожные данные</a:t>
            </a:r>
            <a:r>
              <a:rPr lang="ru-RU" dirty="0" smtClean="0"/>
              <a:t>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945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55025" cy="45259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b="1" smtClean="0">
                <a:solidFill>
                  <a:srgbClr val="C00000"/>
                </a:solidFill>
              </a:rPr>
              <a:t>14.5%</a:t>
            </a:r>
            <a:r>
              <a:rPr lang="ru-RU" smtClean="0"/>
              <a:t> детей, принявших участие в опросе, назначали встречи с незнакомцами через Интернет, </a:t>
            </a:r>
          </a:p>
          <a:p>
            <a:pPr>
              <a:lnSpc>
                <a:spcPct val="200000"/>
              </a:lnSpc>
            </a:pPr>
            <a:r>
              <a:rPr lang="ru-RU" b="1" smtClean="0">
                <a:solidFill>
                  <a:srgbClr val="C00000"/>
                </a:solidFill>
              </a:rPr>
              <a:t>10%</a:t>
            </a:r>
            <a:r>
              <a:rPr lang="ru-RU" smtClean="0"/>
              <a:t> из них ходили на встречи в одиночку, </a:t>
            </a:r>
          </a:p>
          <a:p>
            <a:pPr>
              <a:lnSpc>
                <a:spcPct val="200000"/>
              </a:lnSpc>
            </a:pPr>
            <a:r>
              <a:rPr lang="ru-RU" b="1" smtClean="0">
                <a:solidFill>
                  <a:srgbClr val="FF0000"/>
                </a:solidFill>
              </a:rPr>
              <a:t>7% </a:t>
            </a:r>
            <a:r>
              <a:rPr lang="ru-RU" smtClean="0"/>
              <a:t>никому не сообщили, что с кем–то встречаются.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sz="quarter" idx="1"/>
          </p:nvPr>
        </p:nvSpPr>
        <p:spPr>
          <a:xfrm>
            <a:off x="180975" y="0"/>
            <a:ext cx="8782050" cy="6619875"/>
          </a:xfrm>
        </p:spPr>
        <p:txBody>
          <a:bodyPr/>
          <a:lstStyle/>
          <a:p>
            <a:r>
              <a:rPr lang="ru-RU" b="1" smtClean="0"/>
              <a:t>В каком возрасте следует разрешить детям посещение Интернета?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Дети начинают пользоваться Интернетом во все более и более раннем возрасте. Однако у тех, кто еще не достиг десятилетнего возраста, обычно нет навыков критического мышления, столь необходимого для самостоятельного посещения Интернета. Поэтому всякий раз, когда дети выходят в Сеть, садитесь рядом и следите за тем, чтобы они посещали только те сайты, которые выбрали вы. </a:t>
            </a:r>
          </a:p>
          <a:p>
            <a:r>
              <a:rPr lang="ru-RU" b="1" smtClean="0"/>
              <a:t>Следует ли разрешать детям иметь собственные учетные записи электронной почты? </a:t>
            </a:r>
            <a:r>
              <a:rPr lang="ru-RU" smtClean="0"/>
              <a:t/>
            </a:r>
            <a:br>
              <a:rPr lang="ru-RU" smtClean="0"/>
            </a:br>
            <a:r>
              <a:rPr lang="ru-RU" sz="2000" smtClean="0"/>
              <a:t>Предпочтительнее, чтобы дети пользовались общим семейным адресом, а не собственным ящиком. Когда они станут старше и будут настаивать на своей независимости, тогда можно будет завести для них отдельный адрес. Однако корреспонденция может по–прежнему оставаться в семейном почтовом ящике. Это позволит родителям держать под контролем все сообщения, адресованные ребенку.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073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Внутрисемейные правила использования Интернета</a:t>
            </a:r>
            <a:endParaRPr lang="ru-RU" sz="3200" dirty="0"/>
          </a:p>
        </p:txBody>
      </p:sp>
      <p:sp>
        <p:nvSpPr>
          <p:cNvPr id="21507" name="Содержимое 2"/>
          <p:cNvSpPr>
            <a:spLocks noGrp="1"/>
          </p:cNvSpPr>
          <p:nvPr>
            <p:ph sz="quarter" idx="1"/>
          </p:nvPr>
        </p:nvSpPr>
        <p:spPr>
          <a:xfrm>
            <a:off x="160338" y="995363"/>
            <a:ext cx="8726487" cy="54832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800" smtClean="0"/>
              <a:t>Выработайте вместе с детьми соглашение по использованию Интернета. В нем должны быть описаны права и обязанности для каждого члена семьи. А также - четко сформулированы следующие пункты.</a:t>
            </a:r>
          </a:p>
          <a:p>
            <a:r>
              <a:rPr lang="ru-RU" sz="1800" b="1" smtClean="0"/>
              <a:t>Какие сайты могут посещать дети и что им разрешается там делать.</a:t>
            </a:r>
          </a:p>
          <a:p>
            <a:r>
              <a:rPr lang="ru-RU" sz="1800" b="1" smtClean="0"/>
              <a:t>Сколько времени ваши дети могут проводить в Интернете.</a:t>
            </a:r>
          </a:p>
          <a:p>
            <a:r>
              <a:rPr lang="ru-RU" sz="1800" b="1" smtClean="0"/>
              <a:t>Что делать, если что–нибудь вызывает у ваших детей ощущение дискомфорта.</a:t>
            </a:r>
          </a:p>
          <a:p>
            <a:r>
              <a:rPr lang="ru-RU" sz="1800" b="1" smtClean="0"/>
              <a:t>Как защитить личные данные.</a:t>
            </a:r>
          </a:p>
          <a:p>
            <a:r>
              <a:rPr lang="ru-RU" sz="1800" b="1" smtClean="0"/>
              <a:t>Как следить за безопасностью.</a:t>
            </a:r>
          </a:p>
          <a:p>
            <a:r>
              <a:rPr lang="ru-RU" sz="1800" b="1" smtClean="0"/>
              <a:t>Как вести себя вежливо и корректно.</a:t>
            </a:r>
          </a:p>
          <a:p>
            <a:r>
              <a:rPr lang="ru-RU" sz="1800" b="1" smtClean="0"/>
              <a:t>Как пользоваться службами чатов, группами новостей и мгновенными сообщениями.</a:t>
            </a:r>
          </a:p>
          <a:p>
            <a:pPr>
              <a:buFont typeface="Wingdings" pitchFamily="2" charset="2"/>
              <a:buNone/>
            </a:pPr>
            <a:r>
              <a:rPr lang="ru-RU" sz="1800" smtClean="0"/>
              <a:t>Для эффективности такого соглашения крайне важно участие детей в его составлении. Распечатайте его и держите рядом с компьютером для напоминания всем членам семьи, регулярно просматривайте и вносите изменения по мере того, как дети взрослеют.</a:t>
            </a: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124200" cy="4254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531" name="TextBox 17"/>
          <p:cNvSpPr txBox="1">
            <a:spLocks noChangeArrowheads="1"/>
          </p:cNvSpPr>
          <p:nvPr/>
        </p:nvSpPr>
        <p:spPr bwMode="auto">
          <a:xfrm>
            <a:off x="398463" y="0"/>
            <a:ext cx="2187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chemeClr val="bg1"/>
                </a:solidFill>
                <a:latin typeface="Century Schoolbook" pitchFamily="18" charset="0"/>
              </a:rPr>
              <a:t>Основные советы: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3675" y="1317625"/>
            <a:ext cx="8674100" cy="4460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/>
              <a:t>Правило 1. Внимательно относитесь к действиям ваших детей во Всемирной паутине: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22534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mtClean="0"/>
              <a:t>Не отправляйте детей в "свободное плавание" по Интернету. Старайтесь активно участвовать в общении ребенка с Интернетом, особенно на этапе освоения.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Беседуйте с ребенком о том, что нового для себя он узнает с помощью Интернета и как вовремя предупредить угрозы.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Прежде, чем позволить ребенку пользоваться Интернетом, расскажите ему о возможных опасностях Сети (вредоносные программы, небезопасные сайты, интернет-мошенники и др.) и их последствиях</a:t>
            </a:r>
          </a:p>
          <a:p>
            <a:pPr>
              <a:buFont typeface="Wingdings" pitchFamily="2" charset="2"/>
              <a:buChar char="v"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124200" cy="4254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555" name="TextBox 17"/>
          <p:cNvSpPr txBox="1">
            <a:spLocks noChangeArrowheads="1"/>
          </p:cNvSpPr>
          <p:nvPr/>
        </p:nvSpPr>
        <p:spPr bwMode="auto">
          <a:xfrm>
            <a:off x="398463" y="0"/>
            <a:ext cx="2187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chemeClr val="bg1"/>
                </a:solidFill>
                <a:latin typeface="Century Schoolbook" pitchFamily="18" charset="0"/>
              </a:rPr>
              <a:t>Основные советы: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975" y="635000"/>
            <a:ext cx="8672513" cy="80803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/>
              <a:t>Правило 2. Информируйте ребенка о возможностях и опасностях, которые несет в себе Сеть: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53988" y="1274763"/>
            <a:ext cx="8836025" cy="5357812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Объясните ребенку, что в Интернете, как и в жизни, встречаются и "хорошие" и "плохие" люди. Объясните, что, если ребенок столкнулся с негативом или насилием от другого пользователя Интернета, ему нужно сообщить об этом близким людям.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Не позволяйте Вашему ребенку встречаться с </a:t>
            </a:r>
            <a:r>
              <a:rPr lang="ru-RU" dirty="0" err="1" smtClean="0"/>
              <a:t>онлайн-знакомыми</a:t>
            </a:r>
            <a:r>
              <a:rPr lang="ru-RU" dirty="0" smtClean="0"/>
              <a:t> без Вашего разрешения или в отсутствии взрослого человека.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Научите ребенка искать нужную ему информацию и проверять ее , в том числе с вашей помощью.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Помогите ребенку понять, что далеко не все, что он может прочесть или увидеть в Интернете - правда. Приучите его спрашивать то, в чем он не уверен.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Научите ребенка внимательно относиться к скачиванию платной информации и получению платных услуг из Интернета, особенно путем отправки </a:t>
            </a:r>
            <a:r>
              <a:rPr lang="en-US" dirty="0" err="1" smtClean="0"/>
              <a:t>sms</a:t>
            </a:r>
            <a:r>
              <a:rPr lang="ru-RU" dirty="0" smtClean="0"/>
              <a:t>, во избежание потери денег.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Составьте список полезных, интересных, безопасных ресурсов, которыми может пользоваться ваш ребенок, и посоветуйте их использовать.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Объясните ребенку, что при общении в Интернете (чаты, форумы, сервисы мгновенного обмена сообщениями, </a:t>
            </a:r>
            <a:r>
              <a:rPr lang="ru-RU" dirty="0" err="1" smtClean="0"/>
              <a:t>онлайн-игры</a:t>
            </a:r>
            <a:r>
              <a:rPr lang="ru-RU" dirty="0" smtClean="0"/>
              <a:t>) и других ситуациях, требующих регистрации, нельзя использовать реальное имя. Помогите ему выбрать регистрационное имя, не содержащее никакой личной информации.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Объясните ребенку, что нельзя разглашать в Интернете информацию личного характера (номер телефона, домашний адрес, название/номер школы и т.д.), а также "показывать" свои фотографии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124200" cy="4254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579" name="TextBox 17"/>
          <p:cNvSpPr txBox="1">
            <a:spLocks noChangeArrowheads="1"/>
          </p:cNvSpPr>
          <p:nvPr/>
        </p:nvSpPr>
        <p:spPr bwMode="auto">
          <a:xfrm>
            <a:off x="398463" y="0"/>
            <a:ext cx="2187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chemeClr val="bg1"/>
                </a:solidFill>
                <a:latin typeface="Century Schoolbook" pitchFamily="18" charset="0"/>
              </a:rPr>
              <a:t>Основные советы: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66688" y="906463"/>
            <a:ext cx="8674100" cy="8064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/>
              <a:t>Правило 3. Выберите удобную форму контроля пребывания ребенка в Сети: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53988" y="1390650"/>
            <a:ext cx="8758237" cy="5267325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Установите на ваш компьютер необходимое программное обеспечение - решение родительского контроля, антивирусную программу.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Четко определите время, которое Ваш ребенок может проводить в Интернете, и сайты, которые он может посещать.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Объясните ребенку, что нельзя открывать файлы, полученные от неизвестных пользователей, так как они могут содержать вирусы или фото/видео с негативным содержанием.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Если ваш ребенок - учащийся младших классов и остается часто дома один, ограничьте время его пребывания в Интернете.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Если компьютер используется всеми членами семьи, установите его в месте, доступном для всех членов семьи, а не в комнате ребенка.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Создавайте разные учетные записи на вашем компьютере для взрослых и детей. Это поможет не только обезопасить ребенка, но и сохранить ваши личные данные.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Регулярно отслеживайте ресурсы, которые посещает ваш ребенок. Простые настройки компьютера позволят вам быть в курсе того, какую информацию просматривали ваш сын или дочь.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124200" cy="4254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603" name="TextBox 17"/>
          <p:cNvSpPr txBox="1">
            <a:spLocks noChangeArrowheads="1"/>
          </p:cNvSpPr>
          <p:nvPr/>
        </p:nvSpPr>
        <p:spPr bwMode="auto">
          <a:xfrm>
            <a:off x="398463" y="0"/>
            <a:ext cx="2187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chemeClr val="bg1"/>
                </a:solidFill>
                <a:latin typeface="Century Schoolbook" pitchFamily="18" charset="0"/>
              </a:rPr>
              <a:t>Основные советы: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3675" y="1111250"/>
            <a:ext cx="8674100" cy="80803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/>
              <a:t>Правило 4. Регулярно повышайте уровень компьютерной грамотности, чтобы знать, как обеспечить безопасность детей: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/>
              <a:t>Используйте удобные возможности повышения уровня компьютерной и </a:t>
            </a:r>
            <a:r>
              <a:rPr lang="ru-RU" dirty="0" err="1" smtClean="0"/>
              <a:t>интернет-грамотности</a:t>
            </a:r>
            <a:r>
              <a:rPr lang="ru-RU" dirty="0" smtClean="0"/>
              <a:t>, например, посещение курсов, чтение специальной литературы, консультации с экспертами.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/>
              <a:t>Знакомьте всех членов вашей семьи с базовыми принципами безопасной работы на компьютере и в Интернете.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/>
              <a:t>Убедитесь, что на компьютерах установлены и правильно настроены антивирусные программы, средства фильтрации </a:t>
            </a:r>
            <a:r>
              <a:rPr lang="ru-RU" dirty="0" err="1" smtClean="0"/>
              <a:t>контента</a:t>
            </a:r>
            <a:r>
              <a:rPr lang="ru-RU" dirty="0" smtClean="0"/>
              <a:t> и нежелательных сообщений.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/>
              <a:t>Контролируйте деятельность ребенка в Интернете с помощью специального программного обеспечения.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124200" cy="7429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0975" y="68263"/>
            <a:ext cx="8782050" cy="53546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+mn-lt"/>
                <a:cs typeface="+mn-cs"/>
              </a:rPr>
              <a:t>Безопасный Интернет 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+mn-lt"/>
                <a:cs typeface="+mn-cs"/>
              </a:rPr>
              <a:t>Полезные ссылки: </a:t>
            </a:r>
            <a:r>
              <a:rPr lang="ru-RU" dirty="0">
                <a:latin typeface="+mn-lt"/>
                <a:cs typeface="+mn-cs"/>
              </a:rPr>
              <a:t/>
            </a:r>
            <a:br>
              <a:rPr lang="ru-RU" dirty="0">
                <a:latin typeface="+mn-lt"/>
                <a:cs typeface="+mn-cs"/>
              </a:rPr>
            </a:b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3"/>
                </a:solidFill>
                <a:latin typeface="+mn-lt"/>
                <a:cs typeface="+mn-cs"/>
              </a:rPr>
              <a:t>→ </a:t>
            </a:r>
            <a:r>
              <a:rPr lang="ru-RU" sz="2400" dirty="0">
                <a:latin typeface="+mn-lt"/>
                <a:cs typeface="+mn-cs"/>
              </a:rPr>
              <a:t>Горячая линия по приему сообщений о негативном контенте Центра безопасного Интернета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(http://saferunet.ru/)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3"/>
                </a:solidFill>
                <a:latin typeface="+mn-lt"/>
                <a:cs typeface="+mn-cs"/>
              </a:rPr>
              <a:t>→ </a:t>
            </a:r>
            <a:r>
              <a:rPr lang="ru-RU" sz="2400" dirty="0">
                <a:latin typeface="+mn-lt"/>
                <a:cs typeface="+mn-cs"/>
              </a:rPr>
              <a:t>Правила безопасного использования сети Интернет: Фонд «Дружественный Рунет»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(http://www.friendlyrunet.ru/) </a:t>
            </a:r>
            <a:r>
              <a:rPr lang="ru-RU" sz="2400" dirty="0">
                <a:latin typeface="+mn-lt"/>
                <a:cs typeface="+mn-cs"/>
              </a:rPr>
              <a:t/>
            </a:r>
            <a:br>
              <a:rPr lang="ru-RU" sz="2400" dirty="0">
                <a:latin typeface="+mn-lt"/>
                <a:cs typeface="+mn-cs"/>
              </a:rPr>
            </a:br>
            <a:r>
              <a:rPr lang="ru-RU" sz="2400" dirty="0">
                <a:solidFill>
                  <a:schemeClr val="accent3"/>
                </a:solidFill>
                <a:latin typeface="+mn-lt"/>
                <a:cs typeface="+mn-cs"/>
              </a:rPr>
              <a:t>→ </a:t>
            </a:r>
            <a:r>
              <a:rPr lang="ru-RU" sz="2400" dirty="0">
                <a:latin typeface="+mn-lt"/>
                <a:cs typeface="+mn-cs"/>
              </a:rPr>
              <a:t>Проект Чистый Интернет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(http://cleaninternet.ru/) </a:t>
            </a:r>
            <a:r>
              <a:rPr lang="ru-RU" sz="2400" dirty="0">
                <a:latin typeface="+mn-lt"/>
                <a:cs typeface="+mn-cs"/>
              </a:rPr>
              <a:t/>
            </a:r>
            <a:br>
              <a:rPr lang="ru-RU" sz="2400" dirty="0">
                <a:latin typeface="+mn-lt"/>
                <a:cs typeface="+mn-cs"/>
              </a:rPr>
            </a:br>
            <a:r>
              <a:rPr lang="ru-RU" sz="2400" dirty="0">
                <a:solidFill>
                  <a:schemeClr val="accent3"/>
                </a:solidFill>
                <a:latin typeface="+mn-lt"/>
                <a:cs typeface="+mn-cs"/>
              </a:rPr>
              <a:t>→ </a:t>
            </a:r>
            <a:r>
              <a:rPr lang="ru-RU" sz="2400" dirty="0">
                <a:latin typeface="+mn-lt"/>
                <a:cs typeface="+mn-cs"/>
              </a:rPr>
              <a:t>Линия помощи «Дети он - лайн»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(http://www.detionline.org/) </a:t>
            </a:r>
            <a:r>
              <a:rPr lang="ru-RU" sz="2400" dirty="0">
                <a:latin typeface="+mn-lt"/>
                <a:cs typeface="+mn-cs"/>
              </a:rPr>
              <a:t/>
            </a:r>
            <a:br>
              <a:rPr lang="ru-RU" sz="2400" dirty="0">
                <a:latin typeface="+mn-lt"/>
                <a:cs typeface="+mn-cs"/>
              </a:rPr>
            </a:br>
            <a:r>
              <a:rPr lang="ru-RU" sz="2400" dirty="0">
                <a:solidFill>
                  <a:schemeClr val="accent3"/>
                </a:solidFill>
                <a:latin typeface="+mn-lt"/>
                <a:cs typeface="+mn-cs"/>
              </a:rPr>
              <a:t>→ </a:t>
            </a:r>
            <a:r>
              <a:rPr lang="ru-RU" sz="2400" dirty="0">
                <a:latin typeface="+mn-lt"/>
                <a:cs typeface="+mn-cs"/>
              </a:rPr>
              <a:t>Информационно-аналитический ресурс «Ваш личный интернет»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(http://www.content-filtering.ru/) </a:t>
            </a:r>
            <a:r>
              <a:rPr lang="ru-RU" sz="2400" dirty="0">
                <a:latin typeface="+mn-lt"/>
                <a:cs typeface="+mn-cs"/>
              </a:rPr>
              <a:t/>
            </a:r>
            <a:br>
              <a:rPr lang="ru-RU" sz="2400" dirty="0">
                <a:latin typeface="+mn-lt"/>
                <a:cs typeface="+mn-cs"/>
              </a:rPr>
            </a:br>
            <a:r>
              <a:rPr lang="ru-RU" sz="2400" dirty="0">
                <a:solidFill>
                  <a:schemeClr val="accent3"/>
                </a:solidFill>
                <a:latin typeface="+mn-lt"/>
                <a:cs typeface="+mn-cs"/>
              </a:rPr>
              <a:t>→ </a:t>
            </a:r>
            <a:r>
              <a:rPr lang="ru-RU" sz="2400" dirty="0">
                <a:latin typeface="+mn-lt"/>
                <a:cs typeface="+mn-cs"/>
              </a:rPr>
              <a:t>Детский браузер </a:t>
            </a:r>
            <a:r>
              <a:rPr lang="ru-RU" sz="2400" dirty="0" err="1">
                <a:latin typeface="+mn-lt"/>
                <a:cs typeface="+mn-cs"/>
              </a:rPr>
              <a:t>Гогуль</a:t>
            </a:r>
            <a:r>
              <a:rPr lang="ru-RU" sz="2400" dirty="0">
                <a:latin typeface="+mn-lt"/>
                <a:cs typeface="+mn-cs"/>
              </a:rPr>
              <a:t> - средство родительского контроля детей в Интернете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(http://www.gogul.tv)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3"/>
                </a:solidFill>
                <a:latin typeface="+mn-lt"/>
                <a:cs typeface="+mn-cs"/>
              </a:rPr>
              <a:t>→ </a:t>
            </a:r>
            <a:r>
              <a:rPr lang="ru-RU" sz="2400" dirty="0">
                <a:latin typeface="+mn-lt"/>
                <a:cs typeface="+mn-cs"/>
              </a:rPr>
              <a:t>Бесплатный интернет-фильтр для детей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(http://www.icensor.ru/)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2"/>
          <p:cNvSpPr>
            <a:spLocks noChangeArrowheads="1"/>
          </p:cNvSpPr>
          <p:nvPr/>
        </p:nvSpPr>
        <p:spPr bwMode="auto">
          <a:xfrm>
            <a:off x="273050" y="434975"/>
            <a:ext cx="8505825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entury Schoolbook" pitchFamily="18" charset="0"/>
              </a:rPr>
              <a:t>"Ребенок дома, за компьютером - значит, все в порядке, он в безопасности". Так считают многие родители. И ошибаются.  Детей эры поисковых систем и социальных сетей опасности подстерегают не только на улице. Через мониторы компьютеров угроз на них обрушивается отнюдь не меньше. </a:t>
            </a:r>
            <a:endParaRPr lang="ru-RU" sz="2400">
              <a:latin typeface="Century Schoolbook" pitchFamily="18" charset="0"/>
            </a:endParaRPr>
          </a:p>
          <a:p>
            <a:pPr algn="just"/>
            <a:endParaRPr lang="ru-RU" sz="2400">
              <a:latin typeface="Century Schoolbook" pitchFamily="18" charset="0"/>
            </a:endParaRPr>
          </a:p>
          <a:p>
            <a:pPr algn="just"/>
            <a:r>
              <a:rPr lang="ru-RU" sz="2400">
                <a:latin typeface="Century Schoolbook" pitchFamily="18" charset="0"/>
              </a:rPr>
              <a:t>Интернет прочно вошел в нашу жизнь, и именно  дети – главные пользователи сети!  Вы  считаете,  что  самое неприятное, с  чем может столкнуться ребёнок в  Интернете, - это компьютерные  вирусы? В  Интернете,  как  и в реальном мире, существует  много угроз. На это нельзя закрывать глаза! Если большая часть жизни наших  детей проходит в сети, значит, надо всерьез подумать об их защите.</a:t>
            </a:r>
            <a:r>
              <a:rPr lang="ru-RU" sz="2400" b="1">
                <a:latin typeface="Century Schoolbook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4430713" cy="78581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4" name="TextBox 6"/>
          <p:cNvSpPr txBox="1">
            <a:spLocks noChangeArrowheads="1"/>
          </p:cNvSpPr>
          <p:nvPr/>
        </p:nvSpPr>
        <p:spPr bwMode="auto">
          <a:xfrm>
            <a:off x="0" y="0"/>
            <a:ext cx="4275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latin typeface="Century Schoolbook" pitchFamily="18" charset="0"/>
              </a:rPr>
              <a:t>Угрозы, подстерегающие </a:t>
            </a:r>
          </a:p>
          <a:p>
            <a:r>
              <a:rPr lang="ru-RU" sz="2000" b="1">
                <a:solidFill>
                  <a:schemeClr val="bg1"/>
                </a:solidFill>
                <a:latin typeface="Century Schoolbook" pitchFamily="18" charset="0"/>
              </a:rPr>
              <a:t>ребенка в Глобальной сети:</a:t>
            </a:r>
            <a:endParaRPr lang="ru-RU" b="1">
              <a:latin typeface="Century Schoolbook" pitchFamily="18" charset="0"/>
            </a:endParaRPr>
          </a:p>
        </p:txBody>
      </p:sp>
      <p:pic>
        <p:nvPicPr>
          <p:cNvPr id="9" name="Рисунок 8" descr="sm1.jpg"/>
          <p:cNvPicPr>
            <a:picLocks noChangeAspect="1"/>
          </p:cNvPicPr>
          <p:nvPr/>
        </p:nvPicPr>
        <p:blipFill>
          <a:blip r:embed="rId2" cstate="print"/>
          <a:srcRect l="13089" r="9148"/>
          <a:stretch>
            <a:fillRect/>
          </a:stretch>
        </p:blipFill>
        <p:spPr>
          <a:xfrm>
            <a:off x="409576" y="838200"/>
            <a:ext cx="931962" cy="885825"/>
          </a:xfrm>
          <a:prstGeom prst="ellipse">
            <a:avLst/>
          </a:prstGeom>
          <a:ln>
            <a:noFill/>
          </a:ln>
        </p:spPr>
      </p:pic>
      <p:pic>
        <p:nvPicPr>
          <p:cNvPr id="10" name="Рисунок 9" descr="sm2.jpg"/>
          <p:cNvPicPr>
            <a:picLocks noChangeAspect="1"/>
          </p:cNvPicPr>
          <p:nvPr/>
        </p:nvPicPr>
        <p:blipFill>
          <a:blip r:embed="rId3" cstate="print"/>
          <a:srcRect l="11549" r="12228"/>
          <a:stretch>
            <a:fillRect/>
          </a:stretch>
        </p:blipFill>
        <p:spPr>
          <a:xfrm>
            <a:off x="400050" y="1819275"/>
            <a:ext cx="904875" cy="877455"/>
          </a:xfrm>
          <a:prstGeom prst="ellipse">
            <a:avLst/>
          </a:prstGeom>
          <a:ln>
            <a:noFill/>
          </a:ln>
        </p:spPr>
      </p:pic>
      <p:pic>
        <p:nvPicPr>
          <p:cNvPr id="11" name="Рисунок 10" descr="sm5.jpg"/>
          <p:cNvPicPr>
            <a:picLocks noChangeAspect="1"/>
          </p:cNvPicPr>
          <p:nvPr/>
        </p:nvPicPr>
        <p:blipFill>
          <a:blip r:embed="rId4" cstate="print"/>
          <a:srcRect l="11628" r="11628"/>
          <a:stretch>
            <a:fillRect/>
          </a:stretch>
        </p:blipFill>
        <p:spPr>
          <a:xfrm>
            <a:off x="409576" y="2809875"/>
            <a:ext cx="914400" cy="880667"/>
          </a:xfrm>
          <a:prstGeom prst="ellipse">
            <a:avLst/>
          </a:prstGeom>
          <a:ln>
            <a:noFill/>
          </a:ln>
        </p:spPr>
      </p:pic>
      <p:pic>
        <p:nvPicPr>
          <p:cNvPr id="12" name="Рисунок 11" descr="sm7.jpg"/>
          <p:cNvPicPr>
            <a:picLocks noChangeAspect="1"/>
          </p:cNvPicPr>
          <p:nvPr/>
        </p:nvPicPr>
        <p:blipFill>
          <a:blip r:embed="rId5" cstate="print"/>
          <a:srcRect l="15151" r="8333"/>
          <a:stretch>
            <a:fillRect/>
          </a:stretch>
        </p:blipFill>
        <p:spPr>
          <a:xfrm>
            <a:off x="400050" y="3771900"/>
            <a:ext cx="923925" cy="892505"/>
          </a:xfrm>
          <a:prstGeom prst="ellipse">
            <a:avLst/>
          </a:prstGeom>
          <a:ln>
            <a:noFill/>
          </a:ln>
        </p:spPr>
      </p:pic>
      <p:pic>
        <p:nvPicPr>
          <p:cNvPr id="13" name="Рисунок 12" descr="sm3.jpg"/>
          <p:cNvPicPr>
            <a:picLocks noChangeAspect="1"/>
          </p:cNvPicPr>
          <p:nvPr/>
        </p:nvPicPr>
        <p:blipFill>
          <a:blip r:embed="rId6" cstate="print"/>
          <a:srcRect l="16667" r="7576"/>
          <a:stretch>
            <a:fillRect/>
          </a:stretch>
        </p:blipFill>
        <p:spPr>
          <a:xfrm>
            <a:off x="409575" y="4772025"/>
            <a:ext cx="914400" cy="892137"/>
          </a:xfrm>
          <a:prstGeom prst="ellipse">
            <a:avLst/>
          </a:prstGeom>
          <a:ln>
            <a:noFill/>
          </a:ln>
        </p:spPr>
      </p:pic>
      <p:pic>
        <p:nvPicPr>
          <p:cNvPr id="14" name="Рисунок 13" descr="sm4.jpg"/>
          <p:cNvPicPr>
            <a:picLocks noChangeAspect="1"/>
          </p:cNvPicPr>
          <p:nvPr/>
        </p:nvPicPr>
        <p:blipFill>
          <a:blip r:embed="rId7" cstate="print"/>
          <a:srcRect l="16794" r="6870"/>
          <a:stretch>
            <a:fillRect/>
          </a:stretch>
        </p:blipFill>
        <p:spPr>
          <a:xfrm>
            <a:off x="409575" y="5751030"/>
            <a:ext cx="917002" cy="887896"/>
          </a:xfrm>
          <a:prstGeom prst="ellipse">
            <a:avLst/>
          </a:prstGeom>
          <a:ln>
            <a:noFill/>
          </a:ln>
        </p:spPr>
      </p:pic>
      <p:sp>
        <p:nvSpPr>
          <p:cNvPr id="10251" name="TextBox 17"/>
          <p:cNvSpPr txBox="1">
            <a:spLocks noChangeArrowheads="1"/>
          </p:cNvSpPr>
          <p:nvPr/>
        </p:nvSpPr>
        <p:spPr bwMode="auto">
          <a:xfrm>
            <a:off x="1476375" y="876300"/>
            <a:ext cx="72009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entury Schoolbook" pitchFamily="18" charset="0"/>
              </a:rPr>
              <a:t>Порнография</a:t>
            </a:r>
            <a:endParaRPr lang="ru-RU" sz="1600">
              <a:latin typeface="Century Schoolbook" pitchFamily="18" charset="0"/>
            </a:endParaRPr>
          </a:p>
          <a:p>
            <a:r>
              <a:rPr lang="ru-RU" sz="1600">
                <a:latin typeface="Century Schoolbook" pitchFamily="18" charset="0"/>
              </a:rPr>
              <a:t>Опасна избыточной информацией и грубым, часто извращенным, натурализмом. Мешает развитию естественных эмоциональных привязанностей.</a:t>
            </a:r>
          </a:p>
        </p:txBody>
      </p:sp>
      <p:sp>
        <p:nvSpPr>
          <p:cNvPr id="10252" name="Прямоугольник 18"/>
          <p:cNvSpPr>
            <a:spLocks noChangeArrowheads="1"/>
          </p:cNvSpPr>
          <p:nvPr/>
        </p:nvSpPr>
        <p:spPr bwMode="auto">
          <a:xfrm>
            <a:off x="1447800" y="1857375"/>
            <a:ext cx="7048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entury Schoolbook" pitchFamily="18" charset="0"/>
              </a:rPr>
              <a:t>Депрессивные молодежные течения</a:t>
            </a:r>
            <a:endParaRPr lang="ru-RU" sz="1600">
              <a:latin typeface="Century Schoolbook" pitchFamily="18" charset="0"/>
            </a:endParaRPr>
          </a:p>
          <a:p>
            <a:r>
              <a:rPr lang="ru-RU" sz="1600">
                <a:latin typeface="Century Schoolbook" pitchFamily="18" charset="0"/>
              </a:rPr>
              <a:t>Ребенок может поверить, что шрамы – лучшее украшение, а суицид – всего лишь способ избавления от проблем.</a:t>
            </a:r>
          </a:p>
        </p:txBody>
      </p:sp>
      <p:sp>
        <p:nvSpPr>
          <p:cNvPr id="10253" name="Прямоугольник 19"/>
          <p:cNvSpPr>
            <a:spLocks noChangeArrowheads="1"/>
          </p:cNvSpPr>
          <p:nvPr/>
        </p:nvSpPr>
        <p:spPr bwMode="auto">
          <a:xfrm>
            <a:off x="1485900" y="2847975"/>
            <a:ext cx="7315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entury Schoolbook" pitchFamily="18" charset="0"/>
              </a:rPr>
              <a:t>Наркотики</a:t>
            </a:r>
            <a:endParaRPr lang="ru-RU" sz="1600">
              <a:latin typeface="Century Schoolbook" pitchFamily="18" charset="0"/>
            </a:endParaRPr>
          </a:p>
          <a:p>
            <a:r>
              <a:rPr lang="ru-RU" sz="1600">
                <a:latin typeface="Century Schoolbook" pitchFamily="18" charset="0"/>
              </a:rPr>
              <a:t>Интернет пестрит новостями о “пользе” употребления марихуаны, рецептами и советами изготовления “зелья”.</a:t>
            </a:r>
          </a:p>
        </p:txBody>
      </p:sp>
      <p:sp>
        <p:nvSpPr>
          <p:cNvPr id="10254" name="Прямоугольник 20"/>
          <p:cNvSpPr>
            <a:spLocks noChangeArrowheads="1"/>
          </p:cNvSpPr>
          <p:nvPr/>
        </p:nvSpPr>
        <p:spPr bwMode="auto">
          <a:xfrm>
            <a:off x="1447800" y="3813175"/>
            <a:ext cx="71437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entury Schoolbook" pitchFamily="18" charset="0"/>
              </a:rPr>
              <a:t>Сайты знакомств, социальные сети, блоги и чаты</a:t>
            </a:r>
            <a:endParaRPr lang="ru-RU" sz="1600">
              <a:latin typeface="Century Schoolbook" pitchFamily="18" charset="0"/>
            </a:endParaRPr>
          </a:p>
          <a:p>
            <a:r>
              <a:rPr lang="ru-RU" sz="1600">
                <a:latin typeface="Century Schoolbook" pitchFamily="18" charset="0"/>
              </a:rPr>
              <a:t>Виртуальное общение разрушает способность к общению реальному, “убивает” коммуникативные навыки, которые мы невольно приобретаем с самого раннего детства.</a:t>
            </a:r>
          </a:p>
        </p:txBody>
      </p:sp>
      <p:sp>
        <p:nvSpPr>
          <p:cNvPr id="10255" name="Прямоугольник 21"/>
          <p:cNvSpPr>
            <a:spLocks noChangeArrowheads="1"/>
          </p:cNvSpPr>
          <p:nvPr/>
        </p:nvSpPr>
        <p:spPr bwMode="auto">
          <a:xfrm>
            <a:off x="1457325" y="4848225"/>
            <a:ext cx="71723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entury Schoolbook" pitchFamily="18" charset="0"/>
              </a:rPr>
              <a:t>Секты</a:t>
            </a:r>
            <a:endParaRPr lang="ru-RU" sz="1600">
              <a:latin typeface="Century Schoolbook" pitchFamily="18" charset="0"/>
            </a:endParaRPr>
          </a:p>
          <a:p>
            <a:r>
              <a:rPr lang="ru-RU" sz="1600">
                <a:latin typeface="Century Schoolbook" pitchFamily="18" charset="0"/>
              </a:rPr>
              <a:t>Виртуальный собеседник не схватит за руку, но ему вполне по силам “проникнуть в мысли” и повлиять на взгляды на мир.</a:t>
            </a:r>
          </a:p>
        </p:txBody>
      </p:sp>
      <p:sp>
        <p:nvSpPr>
          <p:cNvPr id="10256" name="Прямоугольник 22"/>
          <p:cNvSpPr>
            <a:spLocks noChangeArrowheads="1"/>
          </p:cNvSpPr>
          <p:nvPr/>
        </p:nvSpPr>
        <p:spPr bwMode="auto">
          <a:xfrm>
            <a:off x="1447800" y="5824538"/>
            <a:ext cx="71437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entury Schoolbook" pitchFamily="18" charset="0"/>
              </a:rPr>
              <a:t>Экстремизм, национализм, фашизм</a:t>
            </a:r>
            <a:endParaRPr lang="ru-RU" sz="1600">
              <a:latin typeface="Century Schoolbook" pitchFamily="18" charset="0"/>
            </a:endParaRPr>
          </a:p>
          <a:p>
            <a:r>
              <a:rPr lang="ru-RU" sz="1600">
                <a:latin typeface="Century Schoolbook" pitchFamily="18" charset="0"/>
              </a:rPr>
              <a:t>Все широкие возможности Интернета используются представителями экстремистских течений для того, чтобы заманить в свои ряды новичков.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309938" cy="6699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247650" y="133350"/>
            <a:ext cx="8620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>
                <a:solidFill>
                  <a:schemeClr val="bg1"/>
                </a:solidFill>
                <a:latin typeface="Century Schoolbook" pitchFamily="18" charset="0"/>
                <a:cs typeface="Times New Roman" pitchFamily="18" charset="0"/>
              </a:rPr>
              <a:t>Интернет-зависимость</a:t>
            </a:r>
          </a:p>
          <a:p>
            <a:pPr algn="just"/>
            <a:endParaRPr lang="ru-RU" sz="2000">
              <a:solidFill>
                <a:srgbClr val="000000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385763"/>
            <a:ext cx="8229600" cy="10318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cap="none" smtClean="0">
                <a:solidFill>
                  <a:srgbClr val="0D0D0D"/>
                </a:solidFill>
                <a:cs typeface="Times New Roman" pitchFamily="18" charset="0"/>
              </a:rPr>
              <a:t>ИНТЕРНЕТ-ЗАВИСИМОСТЬ</a:t>
            </a:r>
            <a:endParaRPr lang="ru-RU" cap="none" smtClean="0">
              <a:solidFill>
                <a:srgbClr val="0D0D0D"/>
              </a:solidFill>
            </a:endParaRPr>
          </a:p>
        </p:txBody>
      </p:sp>
      <p:sp>
        <p:nvSpPr>
          <p:cNvPr id="11270" name="Содержимое 10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94663" cy="4697413"/>
          </a:xfrm>
        </p:spPr>
        <p:txBody>
          <a:bodyPr/>
          <a:lstStyle/>
          <a:p>
            <a:r>
              <a:rPr lang="ru-RU" smtClean="0">
                <a:solidFill>
                  <a:srgbClr val="000000"/>
                </a:solidFill>
                <a:cs typeface="Times New Roman" pitchFamily="18" charset="0"/>
              </a:rPr>
              <a:t>В последние годы электронные технологии произвели настоящую революцию, особенно в молодежной среде. Во многих странах подростки уже не представляют себя без компьютера и мобильного телефона. Для многих эти достижения прогресса стали настоящей манией. «В перерывах между лекциями студенты и минуты не могут провести без того, чтобы не поговорить по телефону. Они говорят: «Я просто помешалась на чатах, форумах и мобильнике — хочу постоянно быть на связи с друзьями».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86201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>
                <a:solidFill>
                  <a:schemeClr val="bg1"/>
                </a:solidFill>
                <a:latin typeface="Century Schoolbook" pitchFamily="18" charset="0"/>
                <a:cs typeface="Times New Roman" pitchFamily="18" charset="0"/>
              </a:rPr>
              <a:t>Интернет-зависимость</a:t>
            </a:r>
          </a:p>
          <a:p>
            <a:pPr algn="just"/>
            <a:endParaRPr lang="ru-RU" sz="2000">
              <a:solidFill>
                <a:srgbClr val="000000"/>
              </a:solidFill>
              <a:latin typeface="Century Schoolbook" pitchFamily="18" charset="0"/>
              <a:cs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q"/>
            </a:pPr>
            <a:r>
              <a:rPr lang="ru-RU" sz="2400">
                <a:solidFill>
                  <a:srgbClr val="000000"/>
                </a:solidFill>
                <a:latin typeface="Century Schoolbook" pitchFamily="18" charset="0"/>
                <a:cs typeface="Times New Roman" pitchFamily="18" charset="0"/>
              </a:rPr>
              <a:t>Сегодня Интернет - зависимостью страдает каждый второй посетитель Сети. Общение в Интернете и интерактивные игры могут настолько затягивать людей, что они часто теряют ощущение времени. Причина в том, что Интернет позволяет оставаться анонимным, не бояться осуждения, в Интернете гораздо легче выстроить свой виртуальный мир, пребывание в котором будет комфортным. С другой стороны, Интернет может помочь застенчивому человеку стать более общительным, повысить самооценку.</a:t>
            </a:r>
          </a:p>
          <a:p>
            <a:pPr algn="just" eaLnBrk="0" fontAlgn="t" hangingPunct="0">
              <a:buFont typeface="Wingdings" pitchFamily="2" charset="2"/>
              <a:buChar char="q"/>
            </a:pPr>
            <a:r>
              <a:rPr lang="ru-RU" sz="2400">
                <a:solidFill>
                  <a:srgbClr val="000000"/>
                </a:solidFill>
                <a:latin typeface="Century Schoolbook" pitchFamily="18" charset="0"/>
                <a:cs typeface="Times New Roman" pitchFamily="18" charset="0"/>
              </a:rPr>
              <a:t>Как вылечиться от Интернет - зависимости? Ограничить время пребывания в Интернете или пройти психотерапию, в процессе которой человеку дают возможность раскрыть неизвестные или забытые стороны человеческой реальной жизни. Признаком выздоровления считается, когда пользователь сам контролирует свое время, проведенное в сети, и оно не превышает 4-6 часов.</a:t>
            </a:r>
            <a:endParaRPr lang="ru-RU" sz="2400">
              <a:latin typeface="Century Schoolbook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4133850" cy="77311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219075" y="0"/>
            <a:ext cx="8620125" cy="677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b="1">
                <a:solidFill>
                  <a:schemeClr val="bg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Вредоносные и </a:t>
            </a:r>
          </a:p>
          <a:p>
            <a:pPr algn="just"/>
            <a:r>
              <a:rPr lang="ru-RU" b="1">
                <a:solidFill>
                  <a:schemeClr val="bg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нежелательные программы</a:t>
            </a:r>
          </a:p>
          <a:p>
            <a:pPr algn="just" eaLnBrk="0" hangingPunct="0"/>
            <a:endParaRPr lang="ru-RU" sz="2000"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Работая в сети, мы всегда подвержены вирусным атакам. Нанести вред компьютеру и хранящимся на нем данным могут вредоносные программы, такие как почтовые  черви, «троянские кони» и другие вирусы. Некоторые вирусы – «троянские кони», выглядят как полезные программы и обманом убеждают пользователей загрузить их. Программа-шпион может загрузиться на ваш компьютер, даже если вы просто щелкнули по баннеру. </a:t>
            </a:r>
            <a:endParaRPr lang="ru-RU">
              <a:latin typeface="Century Schoolbook" pitchFamily="18" charset="0"/>
            </a:endParaRPr>
          </a:p>
          <a:p>
            <a:pPr algn="just" eaLnBrk="0" hangingPunct="0"/>
            <a:endParaRPr lang="ru-RU">
              <a:latin typeface="Century Schoolbook" pitchFamily="18" charset="0"/>
              <a:ea typeface="Calibri" pitchFamily="34" charset="0"/>
              <a:cs typeface="Calibri" pitchFamily="34" charset="0"/>
            </a:endParaRPr>
          </a:p>
          <a:p>
            <a:pPr algn="just" eaLnBrk="0" hangingPunct="0"/>
            <a:r>
              <a:rPr lang="ru-RU">
                <a:latin typeface="Century Schoolbook" pitchFamily="18" charset="0"/>
                <a:ea typeface="Calibri" pitchFamily="34" charset="0"/>
                <a:cs typeface="Calibri" pitchFamily="34" charset="0"/>
              </a:rPr>
              <a:t>Как снизить риск заражения? Необходимо соблюдать три основных правила: применять межсетевой экран, выполнять обновления, применять антивирусные программы. Однако нужно помнить, что ничто не может дать 100% гарантии защиты вашего компьютера. Будьте внимательны к получению сообщений с вложением. Многие опасные вирусы распространяются через вложения в электронные письма.  Вирус запускается в тот момент, когда вы открываете вложенный инфицированный файл. </a:t>
            </a:r>
            <a:endParaRPr lang="ru-RU">
              <a:latin typeface="Century Schoolbook" pitchFamily="18" charset="0"/>
            </a:endParaRPr>
          </a:p>
          <a:p>
            <a:pPr algn="just" eaLnBrk="0" hangingPunct="0"/>
            <a:endParaRPr lang="ru-RU">
              <a:latin typeface="Century Schoolbook" pitchFamily="18" charset="0"/>
              <a:ea typeface="Calibri" pitchFamily="34" charset="0"/>
              <a:cs typeface="Calibri" pitchFamily="34" charset="0"/>
            </a:endParaRPr>
          </a:p>
          <a:p>
            <a:pPr algn="just" eaLnBrk="0" hangingPunct="0"/>
            <a:r>
              <a:rPr lang="ru-RU">
                <a:latin typeface="Century Schoolbook" pitchFamily="18" charset="0"/>
                <a:ea typeface="Calibri" pitchFamily="34" charset="0"/>
                <a:cs typeface="Calibri" pitchFamily="34" charset="0"/>
              </a:rPr>
              <a:t>Если вы получили электронное письмо с вложением от незнакомого лица, немедленно удалите его. К несчастью, иногда небезопасно открывать даже вложения, полученные от знакомых вам людей. Черви обладают способностью красть информацию из почтовых программ и рассылать себя по всем адресам, указанным в адресной книге. </a:t>
            </a:r>
            <a:endParaRPr lang="ru-RU">
              <a:latin typeface="Century Schoolbook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7163" y="1049338"/>
            <a:ext cx="100012" cy="841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7638" y="2982913"/>
            <a:ext cx="100012" cy="841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7163" y="5173663"/>
            <a:ext cx="100012" cy="841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940175" cy="84931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638"/>
            <a:ext cx="8229600" cy="889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Онлайновое пиратство</a:t>
            </a:r>
            <a:endParaRPr lang="ru-RU" dirty="0"/>
          </a:p>
        </p:txBody>
      </p:sp>
      <p:sp>
        <p:nvSpPr>
          <p:cNvPr id="1434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>
                <a:ea typeface="Calibri" pitchFamily="34" charset="0"/>
                <a:cs typeface="Times New Roman" pitchFamily="18" charset="0"/>
              </a:rPr>
              <a:t>Одним из способов проведения времени в сети молодежь выбирает поиск и скачивание любимых мелодий, фильмов. В Интернете существует множество мест, где вы можете скачать программы, фильмы, игры и музыку бесплатно или за небольшую цену. Если незаконно скачивать файлы, то ваш компьютер рискует стать уязвимым для вирусов или программ-шпионов.  Если вы хотите скачать файлы, обязательно читайте предупреждения системы безопасности, лицензионные соглашения и положения о конфиденциальности. </a:t>
            </a:r>
          </a:p>
          <a:p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215900" y="1017588"/>
            <a:ext cx="86868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sz="2000" b="1">
              <a:latin typeface="Century Schoolbook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000">
                <a:latin typeface="Century Schoolbook" pitchFamily="18" charset="0"/>
              </a:rPr>
              <a:t>Интернет предлагает колоссальное количество возможностей для обучения, но есть и большая доля информации, которую никак нельзя назвать ни полезной, ни надежной. Пользователи сети должны мыслить критически, чтобы оценить точность материалов; поскольку абсолютно любой может опубликовать информацию в Интернете. </a:t>
            </a:r>
          </a:p>
          <a:p>
            <a:pPr algn="just" eaLnBrk="0" hangingPunct="0"/>
            <a:endParaRPr lang="ru-RU" sz="2000">
              <a:latin typeface="Century Schoolbook" pitchFamily="18" charset="0"/>
            </a:endParaRPr>
          </a:p>
          <a:p>
            <a:pPr algn="just" eaLnBrk="0" hangingPunct="0"/>
            <a:r>
              <a:rPr lang="ru-RU" sz="2000">
                <a:latin typeface="Century Schoolbook" pitchFamily="18" charset="0"/>
              </a:rPr>
              <a:t>Материалы порнографического, ненавистнического содержания, суицидальной направленности, сектантскими материалами, ненормативной лексикой относятся к материалам нежелательного характера. Например, на сайтах могут встречаться самые разные формы выражения ненависти: от радикального расизма до грубого высмеивания. Расисты и группы ненависти стали использовать Интернет для привлечения молодежи в свои ряды. Они  ищут восприимчивых молодых людей, а затем вовлекают их в свое сообщество, используя для этого чаты и электронную почту. Старайтесь критически относиться к онлайновым материалам.</a:t>
            </a:r>
          </a:p>
          <a:p>
            <a:pPr algn="just" eaLnBrk="0" hangingPunct="0"/>
            <a:endParaRPr lang="ru-RU" sz="2000">
              <a:latin typeface="Century Schoolbook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44500" y="231775"/>
            <a:ext cx="8229600" cy="6191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Нежелательная информация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4005263" cy="61753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180975" y="0"/>
            <a:ext cx="86868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>
                <a:solidFill>
                  <a:schemeClr val="bg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Онлайновое мошенничество</a:t>
            </a:r>
          </a:p>
          <a:p>
            <a:pPr algn="just"/>
            <a:endParaRPr lang="ru-RU" sz="2000" b="1"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lang="ru-RU" sz="800" b="1"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3813" y="6764338"/>
            <a:ext cx="1500187" cy="93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50875" y="644525"/>
            <a:ext cx="7467600" cy="669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Интернет-мошенничество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4294967295"/>
          </p:nvPr>
        </p:nvSpPr>
        <p:spPr>
          <a:xfrm>
            <a:off x="0" y="1300163"/>
            <a:ext cx="8731250" cy="5173662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В последнее время быстрыми темпами распространяется интернет-мошенничество. Один из мошеннических приемов, заставить пользователя отправить </a:t>
            </a:r>
            <a:r>
              <a:rPr lang="en-US" dirty="0" smtClean="0"/>
              <a:t>SMS</a:t>
            </a:r>
            <a:r>
              <a:rPr lang="ru-RU" dirty="0" smtClean="0"/>
              <a:t>-платеж на короткий номер. Гигантскую часть таких разводок составляет реклама и предложения услуг за получение персонального гороскопа, получение результата теста, скачивание пиратских программ. При этом за свой платеж пользователь не получает ничего, в лучшем случае сообщение по подтверждению отправки платежа.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Еще одной разновидностью </a:t>
            </a:r>
            <a:r>
              <a:rPr lang="ru-RU" dirty="0" err="1" smtClean="0"/>
              <a:t>интернет-мошенничества</a:t>
            </a:r>
            <a:r>
              <a:rPr lang="ru-RU" dirty="0" smtClean="0"/>
              <a:t> является </a:t>
            </a:r>
            <a:r>
              <a:rPr lang="ru-RU" dirty="0" err="1" smtClean="0"/>
              <a:t>фишинг</a:t>
            </a:r>
            <a:r>
              <a:rPr lang="ru-RU" dirty="0" smtClean="0"/>
              <a:t> атаки. </a:t>
            </a:r>
            <a:r>
              <a:rPr lang="ru-RU" dirty="0" err="1" smtClean="0"/>
              <a:t>Фишинг</a:t>
            </a:r>
            <a:r>
              <a:rPr lang="ru-RU" dirty="0" smtClean="0"/>
              <a:t> означает рыбная ловля. Его цель – завладеть конфиденциальными данными пользователя – паролем, номером кредитной карты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250</TotalTime>
  <Words>1819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Century Schoolbook</vt:lpstr>
      <vt:lpstr>Arial</vt:lpstr>
      <vt:lpstr>Wingdings</vt:lpstr>
      <vt:lpstr>Wingdings 2</vt:lpstr>
      <vt:lpstr>Calibri</vt:lpstr>
      <vt:lpstr>Times New Roman</vt:lpstr>
      <vt:lpstr>Эркер</vt:lpstr>
      <vt:lpstr>Слайд 1</vt:lpstr>
      <vt:lpstr>Слайд 2</vt:lpstr>
      <vt:lpstr>Слайд 3</vt:lpstr>
      <vt:lpstr>ИНТЕРНЕТ-ЗАВИСИМОСТЬ</vt:lpstr>
      <vt:lpstr>Слайд 5</vt:lpstr>
      <vt:lpstr>Слайд 6</vt:lpstr>
      <vt:lpstr>Онлайновое пиратство</vt:lpstr>
      <vt:lpstr>Нежелательная информация</vt:lpstr>
      <vt:lpstr>Интернет-мошенничество</vt:lpstr>
      <vt:lpstr>Согласно последней статистике:  </vt:lpstr>
      <vt:lpstr>Продолжая статистику: </vt:lpstr>
      <vt:lpstr>Тревожные данные:  </vt:lpstr>
      <vt:lpstr>Слайд 13</vt:lpstr>
      <vt:lpstr>Внутрисемейные правила использования Интернета</vt:lpstr>
      <vt:lpstr>Правило 1. Внимательно относитесь к действиям ваших детей во Всемирной паутине: </vt:lpstr>
      <vt:lpstr>Правило 2. Информируйте ребенка о возможностях и опасностях, которые несет в себе Сеть: </vt:lpstr>
      <vt:lpstr>Правило 3. Выберите удобную форму контроля пребывания ребенка в Сети: </vt:lpstr>
      <vt:lpstr>Правило 4. Регулярно повышайте уровень компьютерной грамотности, чтобы знать, как обеспечить безопасность детей: </vt:lpstr>
      <vt:lpstr>Слайд 19</vt:lpstr>
    </vt:vector>
  </TitlesOfParts>
  <Company>МУ "УО ИК ЗМР РТ"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 "УО ИК ЗМР РТ"</dc:creator>
  <cp:lastModifiedBy>Татьяна</cp:lastModifiedBy>
  <cp:revision>21</cp:revision>
  <dcterms:created xsi:type="dcterms:W3CDTF">2010-12-10T13:32:50Z</dcterms:created>
  <dcterms:modified xsi:type="dcterms:W3CDTF">2018-06-07T13:15:21Z</dcterms:modified>
</cp:coreProperties>
</file>